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2" r:id="rId3"/>
    <p:sldId id="278" r:id="rId4"/>
    <p:sldId id="261" r:id="rId5"/>
    <p:sldId id="281" r:id="rId6"/>
    <p:sldId id="279" r:id="rId7"/>
    <p:sldId id="268" r:id="rId8"/>
    <p:sldId id="280" r:id="rId9"/>
    <p:sldId id="269" r:id="rId10"/>
    <p:sldId id="264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50" autoAdjust="0"/>
  </p:normalViewPr>
  <p:slideViewPr>
    <p:cSldViewPr>
      <p:cViewPr varScale="1">
        <p:scale>
          <a:sx n="46" d="100"/>
          <a:sy n="46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élní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D7FF068-3904-4127-8D68-C3FDFEA8B5F6}" type="datetimeFigureOut">
              <a:rPr lang="cs-CZ" smtClean="0"/>
              <a:pPr/>
              <a:t>8.12.2009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FFC3100-9E11-4FFC-AD25-2FD89723D1A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Filosofie a metodologie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Věda: až do 19. stol. fyzika</a:t>
            </a:r>
          </a:p>
          <a:p>
            <a:r>
              <a:rPr lang="cs-CZ" dirty="0" smtClean="0"/>
              <a:t>Biologie „přírodní teologií“ a biomedicínské obory (embryologie…) součástí lékařství</a:t>
            </a:r>
          </a:p>
          <a:p>
            <a:r>
              <a:rPr lang="cs-CZ" dirty="0" smtClean="0"/>
              <a:t>Biologie se vyrovnává s problémy „principů života“ a s fyzikou</a:t>
            </a:r>
          </a:p>
          <a:p>
            <a:r>
              <a:rPr lang="cs-CZ" dirty="0" err="1" smtClean="0"/>
              <a:t>Lebenskraft</a:t>
            </a:r>
            <a:r>
              <a:rPr lang="cs-CZ" dirty="0" smtClean="0"/>
              <a:t> a </a:t>
            </a:r>
            <a:r>
              <a:rPr lang="cs-CZ" i="1" dirty="0" smtClean="0"/>
              <a:t>vis </a:t>
            </a:r>
            <a:r>
              <a:rPr lang="cs-CZ" i="1" dirty="0" err="1" smtClean="0"/>
              <a:t>vitalis</a:t>
            </a:r>
            <a:r>
              <a:rPr lang="cs-CZ" i="1" dirty="0" smtClean="0"/>
              <a:t> </a:t>
            </a:r>
            <a:r>
              <a:rPr lang="cs-CZ" dirty="0" smtClean="0"/>
              <a:t>(x gravitace)</a:t>
            </a:r>
          </a:p>
          <a:p>
            <a:r>
              <a:rPr lang="cs-CZ" dirty="0" smtClean="0"/>
              <a:t>Darwinův převrat (x teleologie, </a:t>
            </a:r>
            <a:r>
              <a:rPr lang="cs-CZ" i="1" dirty="0" smtClean="0"/>
              <a:t>causa </a:t>
            </a:r>
            <a:r>
              <a:rPr lang="cs-CZ" i="1" dirty="0" err="1" smtClean="0"/>
              <a:t>finalis</a:t>
            </a:r>
            <a:r>
              <a:rPr lang="cs-CZ" dirty="0" smtClean="0"/>
              <a:t>)</a:t>
            </a:r>
            <a:endParaRPr lang="cs-CZ" i="1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Biologie (zejména evoluční) je přírodní vědou studující </a:t>
            </a:r>
            <a:r>
              <a:rPr lang="cs-CZ" i="1" dirty="0" smtClean="0"/>
              <a:t>historii</a:t>
            </a:r>
            <a:endParaRPr lang="cs-CZ" i="1" dirty="0" smtClean="0"/>
          </a:p>
          <a:p>
            <a:r>
              <a:rPr lang="cs-CZ" dirty="0" smtClean="0"/>
              <a:t>Biologie se vedle přírodních zákonů zabývá </a:t>
            </a:r>
            <a:r>
              <a:rPr lang="cs-CZ" i="1" dirty="0" smtClean="0"/>
              <a:t>programy</a:t>
            </a:r>
            <a:r>
              <a:rPr lang="cs-CZ" dirty="0" smtClean="0"/>
              <a:t> (genetickými, nejsou v rozporu se zákony fyziky a chemie, nicméně v principu z nich nevychází</a:t>
            </a:r>
            <a:r>
              <a:rPr lang="cs-CZ" dirty="0" smtClean="0"/>
              <a:t>)</a:t>
            </a:r>
            <a:endParaRPr lang="cs-CZ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 Science.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works</a:t>
            </a:r>
            <a:r>
              <a:rPr lang="cs-CZ" dirty="0" smtClean="0"/>
              <a:t>, </a:t>
            </a:r>
            <a:r>
              <a:rPr lang="cs-CZ" dirty="0" err="1" smtClean="0"/>
              <a:t>bitches</a:t>
            </a:r>
            <a:r>
              <a:rPr lang="cs-CZ" dirty="0" smtClean="0"/>
              <a:t>!“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finally</a:t>
            </a:r>
            <a:r>
              <a:rPr lang="cs-CZ" dirty="0" smtClean="0"/>
              <a:t> </a:t>
            </a:r>
            <a:r>
              <a:rPr lang="cs-CZ" dirty="0" err="1" smtClean="0"/>
              <a:t>figured</a:t>
            </a:r>
            <a:r>
              <a:rPr lang="cs-CZ" dirty="0" smtClean="0"/>
              <a:t> </a:t>
            </a:r>
            <a:r>
              <a:rPr lang="cs-CZ" dirty="0" err="1" smtClean="0"/>
              <a:t>out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separate</a:t>
            </a:r>
            <a:r>
              <a:rPr lang="cs-CZ" dirty="0" smtClean="0"/>
              <a:t> </a:t>
            </a:r>
            <a:r>
              <a:rPr lang="cs-CZ" dirty="0" err="1" smtClean="0"/>
              <a:t>fact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superstition</a:t>
            </a:r>
            <a:r>
              <a:rPr lang="cs-CZ" dirty="0" smtClean="0"/>
              <a:t> by a </a:t>
            </a:r>
            <a:r>
              <a:rPr lang="cs-CZ" dirty="0" err="1" smtClean="0"/>
              <a:t>completely</a:t>
            </a:r>
            <a:r>
              <a:rPr lang="cs-CZ" dirty="0" smtClean="0"/>
              <a:t> </a:t>
            </a:r>
            <a:r>
              <a:rPr lang="cs-CZ" dirty="0" err="1" smtClean="0"/>
              <a:t>radical</a:t>
            </a:r>
            <a:r>
              <a:rPr lang="cs-CZ" dirty="0" smtClean="0"/>
              <a:t> </a:t>
            </a:r>
            <a:r>
              <a:rPr lang="cs-CZ" dirty="0" err="1" smtClean="0"/>
              <a:t>method</a:t>
            </a:r>
            <a:r>
              <a:rPr lang="cs-CZ" dirty="0" smtClean="0"/>
              <a:t>: </a:t>
            </a:r>
            <a:r>
              <a:rPr lang="cs-CZ" dirty="0" err="1" smtClean="0"/>
              <a:t>observation</a:t>
            </a:r>
            <a:r>
              <a:rPr lang="cs-CZ" dirty="0" smtClean="0"/>
              <a:t>.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try</a:t>
            </a:r>
            <a:r>
              <a:rPr lang="cs-CZ" dirty="0" smtClean="0"/>
              <a:t> </a:t>
            </a:r>
            <a:r>
              <a:rPr lang="cs-CZ" dirty="0" err="1" smtClean="0"/>
              <a:t>things</a:t>
            </a:r>
            <a:r>
              <a:rPr lang="cs-CZ" dirty="0" smtClean="0"/>
              <a:t>, </a:t>
            </a:r>
            <a:r>
              <a:rPr lang="cs-CZ" dirty="0" err="1" smtClean="0"/>
              <a:t>measure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,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see</a:t>
            </a:r>
            <a:r>
              <a:rPr lang="cs-CZ" dirty="0" smtClean="0"/>
              <a:t> </a:t>
            </a:r>
            <a:r>
              <a:rPr lang="cs-CZ" dirty="0" err="1" smtClean="0"/>
              <a:t>how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! </a:t>
            </a:r>
            <a:r>
              <a:rPr lang="cs-CZ" dirty="0" err="1" smtClean="0"/>
              <a:t>Bitches</a:t>
            </a:r>
            <a:r>
              <a:rPr lang="cs-CZ" dirty="0" smtClean="0"/>
              <a:t>.“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chal\Desktop\science x fai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300" y="0"/>
            <a:ext cx="875864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Věda o vědě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Př</a:t>
            </a:r>
            <a:r>
              <a:rPr lang="cs-CZ" dirty="0" smtClean="0"/>
              <a:t>:Estrogen způsobuje rakovinu prsu; </a:t>
            </a:r>
            <a:r>
              <a:rPr lang="cs-CZ" dirty="0" err="1" smtClean="0"/>
              <a:t>isoflavony</a:t>
            </a:r>
            <a:r>
              <a:rPr lang="cs-CZ" dirty="0" smtClean="0"/>
              <a:t> jsou podobné estrogenu; </a:t>
            </a:r>
            <a:r>
              <a:rPr lang="cs-CZ" dirty="0" err="1" smtClean="0"/>
              <a:t>soya</a:t>
            </a:r>
            <a:r>
              <a:rPr lang="cs-CZ" dirty="0" smtClean="0"/>
              <a:t> obsahuje </a:t>
            </a:r>
            <a:r>
              <a:rPr lang="cs-CZ" dirty="0" err="1" smtClean="0"/>
              <a:t>isoflavony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Kuhn</a:t>
            </a:r>
            <a:r>
              <a:rPr lang="cs-CZ" dirty="0" smtClean="0"/>
              <a:t>: vztahový rámec, jiné problémy=jiná pojetí světa=jinak kladené otázky=jiná věda</a:t>
            </a:r>
          </a:p>
          <a:p>
            <a:endParaRPr lang="cs-CZ" dirty="0" smtClean="0"/>
          </a:p>
          <a:p>
            <a:r>
              <a:rPr lang="cs-CZ" dirty="0" err="1" smtClean="0"/>
              <a:t>Popper</a:t>
            </a:r>
            <a:r>
              <a:rPr lang="cs-CZ" dirty="0" smtClean="0"/>
              <a:t>: otevřenost vědy, problém objektivity se tím částečně řeší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Věda a společnost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rajčata rakovinotvorná?</a:t>
            </a:r>
          </a:p>
          <a:p>
            <a:endParaRPr lang="cs-CZ" dirty="0" smtClean="0"/>
          </a:p>
          <a:p>
            <a:r>
              <a:rPr lang="cs-CZ" dirty="0" smtClean="0"/>
              <a:t>Máme už lék proti AIDS?</a:t>
            </a:r>
          </a:p>
          <a:p>
            <a:endParaRPr lang="cs-CZ" dirty="0" smtClean="0"/>
          </a:p>
          <a:p>
            <a:r>
              <a:rPr lang="cs-CZ" dirty="0" smtClean="0"/>
              <a:t>Dělají si z nás vědci legraci?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ichal\Desktop\global_warm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928802"/>
            <a:ext cx="8541387" cy="4777839"/>
          </a:xfrm>
          <a:prstGeom prst="rect">
            <a:avLst/>
          </a:prstGeom>
          <a:noFill/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LHC, B. </a:t>
            </a:r>
            <a:r>
              <a:rPr lang="cs-CZ" dirty="0" err="1" smtClean="0"/>
              <a:t>Lomborg</a:t>
            </a:r>
            <a:r>
              <a:rPr lang="cs-CZ" dirty="0" smtClean="0"/>
              <a:t>… 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2747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Věda a filosofie se rozcházejí</a:t>
            </a:r>
          </a:p>
          <a:p>
            <a:pPr lvl="2"/>
            <a:r>
              <a:rPr lang="cs-CZ" dirty="0" smtClean="0"/>
              <a:t>Věda se nesoustředí na nejběžnější otázky našeho života a přestává člověka svými speciálními problémy oslovovat</a:t>
            </a:r>
          </a:p>
          <a:p>
            <a:pPr lvl="2"/>
            <a:r>
              <a:rPr lang="cs-CZ" dirty="0" smtClean="0"/>
              <a:t>Závěry věd si často vůbec nelze ověřit (DNA)</a:t>
            </a:r>
          </a:p>
          <a:p>
            <a:pPr lvl="2"/>
            <a:r>
              <a:rPr lang="cs-CZ" dirty="0" smtClean="0"/>
              <a:t>Nedokáže tak vést k zodpovědnosti</a:t>
            </a:r>
          </a:p>
          <a:p>
            <a:pPr lvl="2"/>
            <a:endParaRPr lang="cs-CZ" dirty="0" smtClean="0"/>
          </a:p>
          <a:p>
            <a:r>
              <a:rPr lang="cs-CZ" dirty="0" smtClean="0"/>
              <a:t>Věda se stává arbitrem poznávání</a:t>
            </a:r>
          </a:p>
          <a:p>
            <a:pPr lvl="2"/>
            <a:r>
              <a:rPr lang="cs-CZ" dirty="0" smtClean="0"/>
              <a:t>Přesto (právě proto), že otázka </a:t>
            </a:r>
            <a:r>
              <a:rPr lang="cs-CZ" i="1" dirty="0" smtClean="0"/>
              <a:t>jak je vůbec možné poznání</a:t>
            </a:r>
            <a:r>
              <a:rPr lang="cs-CZ" dirty="0" smtClean="0"/>
              <a:t>, je odsunuta</a:t>
            </a:r>
          </a:p>
          <a:p>
            <a:pPr lvl="2"/>
            <a:r>
              <a:rPr lang="cs-CZ" dirty="0" smtClean="0"/>
              <a:t>Objektivita poznání evidentně není vyřešena</a:t>
            </a:r>
          </a:p>
          <a:p>
            <a:pPr lvl="2"/>
            <a:r>
              <a:rPr lang="cs-CZ" dirty="0" err="1" smtClean="0"/>
              <a:t>Husserl</a:t>
            </a:r>
            <a:r>
              <a:rPr lang="cs-CZ" dirty="0" smtClean="0"/>
              <a:t> přichází s ‚</a:t>
            </a:r>
            <a:r>
              <a:rPr lang="cs-CZ" dirty="0" err="1" smtClean="0"/>
              <a:t>epoché</a:t>
            </a:r>
            <a:r>
              <a:rPr lang="cs-CZ" dirty="0" smtClean="0"/>
              <a:t>‘, transcendentálním vědomím a intencionalitou („Jsme odsouzeni ke smyslu“) a novými psychologickými problémy</a:t>
            </a:r>
          </a:p>
          <a:p>
            <a:pPr lvl="2"/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Laboratoř exp. Psychologie (</a:t>
            </a:r>
            <a:r>
              <a:rPr lang="cs-CZ" dirty="0" err="1" smtClean="0"/>
              <a:t>Wundt</a:t>
            </a:r>
            <a:r>
              <a:rPr lang="cs-CZ" dirty="0" smtClean="0"/>
              <a:t>, 1872)</a:t>
            </a:r>
          </a:p>
          <a:p>
            <a:r>
              <a:rPr lang="cs-CZ" dirty="0" smtClean="0"/>
              <a:t>Introspekce, fenomenologické metody</a:t>
            </a:r>
          </a:p>
          <a:p>
            <a:endParaRPr lang="cs-CZ" dirty="0" smtClean="0"/>
          </a:p>
          <a:p>
            <a:r>
              <a:rPr lang="cs-CZ" dirty="0" smtClean="0"/>
              <a:t>Psychologie hledá svou vědeckou legalizaci (problém s psychoanalýzou)</a:t>
            </a:r>
          </a:p>
          <a:p>
            <a:endParaRPr lang="cs-CZ" dirty="0" smtClean="0"/>
          </a:p>
          <a:p>
            <a:r>
              <a:rPr lang="cs-CZ" dirty="0" smtClean="0"/>
              <a:t>Dnes: alespoň nějaké (jakékoli) výsledky mění situaci psychologie i postoj </a:t>
            </a:r>
            <a:r>
              <a:rPr lang="cs-CZ" dirty="0" smtClean="0"/>
              <a:t>společnosti k </a:t>
            </a:r>
            <a:r>
              <a:rPr lang="cs-CZ" dirty="0" smtClean="0"/>
              <a:t>ní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1" name="Picture 2" descr="C:\Users\Michal\Desktop\GLU2dde3a_0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214422"/>
            <a:ext cx="3930650" cy="2990712"/>
          </a:xfrm>
          <a:prstGeom prst="rect">
            <a:avLst/>
          </a:prstGeom>
          <a:noFill/>
        </p:spPr>
      </p:pic>
      <p:pic>
        <p:nvPicPr>
          <p:cNvPr id="12" name="Picture 3" descr="C:\Users\Michal\Desktop\GLU2dde2f_0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49" y="1214423"/>
            <a:ext cx="4164979" cy="2861160"/>
          </a:xfrm>
          <a:prstGeom prst="rect">
            <a:avLst/>
          </a:prstGeom>
          <a:noFill/>
        </p:spPr>
      </p:pic>
      <p:sp>
        <p:nvSpPr>
          <p:cNvPr id="14" name="Obdélník 13"/>
          <p:cNvSpPr/>
          <p:nvPr/>
        </p:nvSpPr>
        <p:spPr>
          <a:xfrm>
            <a:off x="428596" y="4286256"/>
            <a:ext cx="70723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Psychologie – pro nevědeckost odklon od psychoanalýzy k behaviorismu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Mocný a nebezpečný nástroj společnosti a politiků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2301</TotalTime>
  <Words>339</Words>
  <Application>Microsoft Office PowerPoint</Application>
  <PresentationFormat>Předvádění na obrazovce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Aspekt</vt:lpstr>
      <vt:lpstr>Filosofie a metodologie</vt:lpstr>
      <vt:lpstr>„ Science. It works, bitches!“ </vt:lpstr>
      <vt:lpstr>Snímek 3</vt:lpstr>
      <vt:lpstr>Věda o vědě</vt:lpstr>
      <vt:lpstr>Věda a společnost</vt:lpstr>
      <vt:lpstr>Snímek 6</vt:lpstr>
      <vt:lpstr>Krize</vt:lpstr>
      <vt:lpstr>Psychologie</vt:lpstr>
      <vt:lpstr>Snímek 9</vt:lpstr>
      <vt:lpstr>Biologie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Filosofie a metodologie vědy- představení</dc:title>
  <dc:creator>Michal</dc:creator>
  <cp:lastModifiedBy>Michal</cp:lastModifiedBy>
  <cp:revision>115</cp:revision>
  <dcterms:created xsi:type="dcterms:W3CDTF">2009-09-23T15:28:11Z</dcterms:created>
  <dcterms:modified xsi:type="dcterms:W3CDTF">2009-12-08T21:32:04Z</dcterms:modified>
</cp:coreProperties>
</file>